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5" r:id="rId20"/>
    <p:sldId id="27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56E0C-CA1A-4536-B2FE-95CE0966751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57CB-BFF7-4DDD-962E-8F32E815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4A4-47DB-40E1-83E5-6140E6904136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9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A846-C299-4BF3-822A-F3F6E842BDC4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BBFD-95BC-4750-839F-4F99174FE77A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E163-CDAD-45E1-BE50-701FDD8D5388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1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B8FA-512F-4B4C-BF8F-48CB15988B36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69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A117-4E49-454D-96EB-39B3FBA30BF1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3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FD5C-ED7B-4362-9783-2419A3F56144}" type="datetime1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BD1-8709-4F91-A998-9F9E794B6058}" type="datetime1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79C9-5B33-45C2-8104-22E864D6374E}" type="datetime1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7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B661FF-6B63-484B-9355-B6ECCFB07848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FA45-E073-4737-A40E-BC3E6C0708B8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9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3A9763C-AE37-4806-A380-7CE20659E050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E82976-6371-4CBF-B337-EC08B4BED47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6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ingbusiness.org/EconomyRankings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01B-365E-44E6-BCC3-A01A8EDF6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94052"/>
            <a:ext cx="10058400" cy="27069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ЭФФЕКТИВНАЯ </a:t>
            </a:r>
            <a:r>
              <a:rPr lang="ru-RU" sz="3200" b="1"/>
              <a:t>ЗАЩИТА ИНТЕЛЛЕКТУАЛЬНОЙ СОБСТВЕННОСТИ </a:t>
            </a:r>
            <a:r>
              <a:rPr lang="ru-RU" sz="3200" b="1" dirty="0"/>
              <a:t>В КИТАЕ </a:t>
            </a:r>
            <a:br>
              <a:rPr lang="en-US" sz="3200" b="1" dirty="0"/>
            </a:br>
            <a:br>
              <a:rPr lang="en-US" sz="3200" b="1" dirty="0"/>
            </a:br>
            <a:r>
              <a:rPr lang="zh-CN" altLang="en-US" sz="3200" b="1" dirty="0"/>
              <a:t>如何在中国有效地保护知识产权</a:t>
            </a:r>
            <a:br>
              <a:rPr lang="en-US" altLang="zh-CN" sz="3200" b="1" dirty="0"/>
            </a:br>
            <a:br>
              <a:rPr lang="en-US" altLang="zh-CN" sz="3200" b="1" dirty="0"/>
            </a:br>
            <a:r>
              <a:rPr lang="en-US" sz="3200" b="1" dirty="0"/>
              <a:t>HOW TO EFFECTIVELY PROTECT IP IN CHINA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DB16F-ABEB-4610-AC7A-7149B2351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CN" sz="1800" dirty="0"/>
              <a:t>ПОЛ ДЖОУНС </a:t>
            </a:r>
            <a:r>
              <a:rPr lang="en-US" altLang="zh-CN" sz="1800" dirty="0"/>
              <a:t> </a:t>
            </a:r>
            <a:r>
              <a:rPr lang="en-US" altLang="zh-CN" sz="1800" b="1" dirty="0"/>
              <a:t>Paul Jones</a:t>
            </a:r>
            <a:r>
              <a:rPr lang="en-US" altLang="zh-CN" sz="1800" dirty="0"/>
              <a:t>  </a:t>
            </a:r>
            <a:r>
              <a:rPr lang="zh-CN" altLang="en-US" sz="1800" dirty="0"/>
              <a:t>钟保禄</a:t>
            </a:r>
            <a:endParaRPr lang="en-US" altLang="zh-CN" sz="1800" dirty="0"/>
          </a:p>
          <a:p>
            <a:pPr algn="ctr"/>
            <a:r>
              <a:rPr lang="en-US" altLang="zh-CN" sz="1800" dirty="0"/>
              <a:t>www.jonesco-law.ca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66515-0DAC-4D78-9B87-62F9445224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1204438" y="429857"/>
            <a:ext cx="9787546" cy="138372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521C9-D025-4EF4-9DE7-198BED88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4D4C-FADA-4B9B-8523-389DA880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前期工作 </a:t>
            </a:r>
            <a:r>
              <a:rPr lang="en-US" b="1" dirty="0"/>
              <a:t>Getting Started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AA177-07B4-4174-B309-29D61FBD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D. Recommendations</a:t>
            </a:r>
            <a:endParaRPr lang="en-US" b="1" dirty="0"/>
          </a:p>
          <a:p>
            <a:endParaRPr lang="en-US" sz="3200" b="1" dirty="0"/>
          </a:p>
          <a:p>
            <a:pPr lvl="1"/>
            <a:r>
              <a:rPr lang="en-US" sz="3000" b="1" dirty="0"/>
              <a:t>Correct existing trademark registrations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File more trademark registrations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S</a:t>
            </a:r>
            <a:r>
              <a:rPr lang="en-US" altLang="zh-CN" sz="3000" b="1" dirty="0"/>
              <a:t>e</a:t>
            </a:r>
            <a:r>
              <a:rPr lang="en-US" sz="3000" b="1" dirty="0"/>
              <a:t>lect </a:t>
            </a:r>
            <a:r>
              <a:rPr lang="en-US" altLang="zh-CN" sz="3000" b="1" dirty="0"/>
              <a:t>infringers for enforcement</a:t>
            </a:r>
          </a:p>
          <a:p>
            <a:pPr lvl="1"/>
            <a:endParaRPr lang="en-US" altLang="zh-CN" sz="3000" b="1" dirty="0"/>
          </a:p>
          <a:p>
            <a:pPr lvl="1"/>
            <a:r>
              <a:rPr lang="en-US" sz="3000" b="1" dirty="0"/>
              <a:t>Investigate use of other IP rights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15D3E-34F2-4D9F-BB64-E56C5650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B123-FCCC-4628-AA5A-27379A56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9E2B1-C078-47FF-9D67-AE7BF850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1" dirty="0"/>
              <a:t>A. Due Diligence</a:t>
            </a:r>
          </a:p>
          <a:p>
            <a:endParaRPr lang="en-US" b="1" dirty="0"/>
          </a:p>
          <a:p>
            <a:pPr lvl="1"/>
            <a:r>
              <a:rPr lang="en-US" sz="3000" b="1" dirty="0"/>
              <a:t>Is the infringer an individual or a corporation</a:t>
            </a:r>
          </a:p>
          <a:p>
            <a:pPr lvl="1"/>
            <a:r>
              <a:rPr lang="en-US" sz="3000" b="1" dirty="0"/>
              <a:t>If a corporation, who is the </a:t>
            </a:r>
            <a:r>
              <a:rPr lang="zh-CN" altLang="en-US" sz="3000" b="1" dirty="0"/>
              <a:t>法定代表人</a:t>
            </a:r>
            <a:r>
              <a:rPr lang="en-US" altLang="zh-CN" sz="3000" b="1" dirty="0"/>
              <a:t>?</a:t>
            </a:r>
          </a:p>
          <a:p>
            <a:pPr lvl="1"/>
            <a:r>
              <a:rPr lang="en-US" sz="3000" b="1" dirty="0"/>
              <a:t>Search the address in Chinese – is it valid</a:t>
            </a:r>
          </a:p>
          <a:p>
            <a:pPr lvl="1"/>
            <a:r>
              <a:rPr lang="en-US" sz="3000" b="1" dirty="0"/>
              <a:t>Is the infringer a factory or a re-seller/broker</a:t>
            </a:r>
          </a:p>
          <a:p>
            <a:pPr marL="201168" lvl="1" indent="0">
              <a:buNone/>
            </a:pPr>
            <a:endParaRPr lang="en-US" sz="30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AFD4B-172E-4696-8D65-96F59F21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0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A8160-5C73-4745-86C6-CDF7A529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9BA1E-410E-4C66-997F-0A69095D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200" b="1" dirty="0"/>
              <a:t>B. Product and Rights Infringed</a:t>
            </a:r>
          </a:p>
          <a:p>
            <a:pPr lvl="1"/>
            <a:r>
              <a:rPr lang="en-US" sz="2000" b="1" dirty="0"/>
              <a:t>In what jurisdiction, in what PRC province? 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What is infringed? 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Trademarks – OEM Rule problem</a:t>
            </a:r>
          </a:p>
          <a:p>
            <a:pPr lvl="1"/>
            <a:r>
              <a:rPr lang="en-US" sz="2000" b="1" dirty="0"/>
              <a:t>Design patents – has the design been reviewed already by SIPO?</a:t>
            </a:r>
          </a:p>
          <a:p>
            <a:pPr lvl="1"/>
            <a:r>
              <a:rPr lang="en-US" sz="2000" b="1" dirty="0"/>
              <a:t>Copyright – can you chain the title according to the PRC Copyright Act </a:t>
            </a:r>
          </a:p>
          <a:p>
            <a:pPr lvl="1"/>
            <a:r>
              <a:rPr lang="en-US" sz="2000" b="1" dirty="0"/>
              <a:t>For Invention patents: </a:t>
            </a:r>
          </a:p>
          <a:p>
            <a:pPr lvl="3"/>
            <a:r>
              <a:rPr lang="en-US" sz="1600" b="1" dirty="0"/>
              <a:t>is it a product or a process patent?</a:t>
            </a:r>
          </a:p>
          <a:p>
            <a:pPr lvl="3"/>
            <a:r>
              <a:rPr lang="en-US" sz="1600" b="1" dirty="0"/>
              <a:t>what claim is infringed?</a:t>
            </a:r>
          </a:p>
          <a:p>
            <a:pPr lvl="3"/>
            <a:r>
              <a:rPr lang="en-US" sz="1600" b="1" dirty="0"/>
              <a:t>how is it evidenced in the product or in the factory?</a:t>
            </a:r>
          </a:p>
          <a:p>
            <a:pPr lvl="3"/>
            <a:endParaRPr lang="en-US" sz="1600" b="1" dirty="0"/>
          </a:p>
          <a:p>
            <a:pPr lvl="1"/>
            <a:r>
              <a:rPr lang="en-US" sz="2000" b="1" dirty="0"/>
              <a:t>Has the right been registered with PRC Customs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789ED-CAD6-40EA-802B-C498D0E2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1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302A-663F-48CF-B0E7-F566E8321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3B814-2B4C-4E70-95C2-0710FD156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1" dirty="0"/>
              <a:t>C. Options for Enforcement</a:t>
            </a:r>
          </a:p>
          <a:p>
            <a:endParaRPr lang="en-US" sz="3200" b="1" dirty="0"/>
          </a:p>
          <a:p>
            <a:pPr lvl="1"/>
            <a:r>
              <a:rPr lang="en-US" sz="3000" b="1" dirty="0"/>
              <a:t>Online takedown</a:t>
            </a:r>
          </a:p>
          <a:p>
            <a:pPr lvl="1"/>
            <a:r>
              <a:rPr lang="en-US" sz="3000" b="1" dirty="0"/>
              <a:t>AIC Raid – no damages, can be slow to act and miss evidence</a:t>
            </a:r>
          </a:p>
          <a:p>
            <a:pPr lvl="1"/>
            <a:r>
              <a:rPr lang="en-US" sz="3000" b="1" dirty="0"/>
              <a:t>Administrative Enforcement for Patents – no damages, but faster</a:t>
            </a:r>
          </a:p>
          <a:p>
            <a:pPr lvl="1"/>
            <a:r>
              <a:rPr lang="en-US" sz="3000" b="1" dirty="0"/>
              <a:t>Court – our preferred option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E59C-F352-4655-83DC-F0EE742C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3C4B-1B6F-4761-BA06-3D635BB3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D186-AADD-489B-A8AA-DF7C93A4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/>
          </a:p>
          <a:p>
            <a:r>
              <a:rPr lang="en-US" sz="3200" b="1" dirty="0"/>
              <a:t>C. Options for Enforcement</a:t>
            </a:r>
            <a:endParaRPr lang="en-US" b="1" dirty="0"/>
          </a:p>
          <a:p>
            <a:endParaRPr lang="en-US" sz="3200" b="1" dirty="0"/>
          </a:p>
          <a:p>
            <a:pPr lvl="1"/>
            <a:r>
              <a:rPr lang="en-US" sz="3000" b="1" dirty="0"/>
              <a:t>Cease and desist letter – we use them rarely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Like Russia, in in the PRC there is no obligations on the infringer to produce evidence or documents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Letters can be a warning to infringers to hide the evidence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Can be used on lesser infringers, especially with successful court decisions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CA485-8B07-4136-9366-09546E74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47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6105-C702-46BD-9F6D-7AC4C06D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65958-D482-40EA-BB78-7746B52D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Georgia" pitchFamily="18" charset="0"/>
              <a:buNone/>
            </a:pPr>
            <a:endParaRPr lang="en-US" dirty="0"/>
          </a:p>
          <a:p>
            <a:pPr>
              <a:buFont typeface="Georgia" pitchFamily="18" charset="0"/>
              <a:buNone/>
            </a:pPr>
            <a:r>
              <a:rPr lang="en-US" sz="3200" b="1" dirty="0"/>
              <a:t>D. Winning Factors</a:t>
            </a:r>
          </a:p>
          <a:p>
            <a:pPr lvl="2"/>
            <a:r>
              <a:rPr lang="en-US" sz="2000" b="1" dirty="0"/>
              <a:t>Strategy –</a:t>
            </a:r>
          </a:p>
          <a:p>
            <a:pPr lvl="4"/>
            <a:r>
              <a:rPr lang="en-US" sz="2000" b="1" dirty="0"/>
              <a:t>Must be developed well before filing</a:t>
            </a:r>
          </a:p>
          <a:p>
            <a:pPr lvl="4"/>
            <a:r>
              <a:rPr lang="en-US" sz="2000" b="1" dirty="0"/>
              <a:t>Is very different from the strategies appropriate in U.S. or Canada</a:t>
            </a:r>
          </a:p>
          <a:p>
            <a:pPr lvl="4"/>
            <a:endParaRPr lang="en-US" sz="2000" b="1" dirty="0"/>
          </a:p>
          <a:p>
            <a:pPr lvl="2"/>
            <a:r>
              <a:rPr lang="en-US" sz="2000" b="1" dirty="0"/>
              <a:t>Evidence – </a:t>
            </a:r>
          </a:p>
          <a:p>
            <a:pPr lvl="4"/>
            <a:r>
              <a:rPr lang="en-US" sz="2000" b="1" dirty="0"/>
              <a:t>No discovery </a:t>
            </a:r>
          </a:p>
          <a:p>
            <a:pPr lvl="4"/>
            <a:r>
              <a:rPr lang="en-US" sz="2000" b="1" dirty="0"/>
              <a:t>Each party is responsible for collecting their own evidence</a:t>
            </a:r>
          </a:p>
          <a:p>
            <a:pPr lvl="4"/>
            <a:r>
              <a:rPr lang="en-US" sz="2000" b="1" dirty="0"/>
              <a:t>Generally the evidence should be notarized or otherwise authenticated </a:t>
            </a:r>
          </a:p>
          <a:p>
            <a:pPr lvl="4"/>
            <a:r>
              <a:rPr lang="en-US" sz="2000" b="1" dirty="0"/>
              <a:t>Best collected before the action is filed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ED828-6F6E-4BA2-BD55-ED8E54ED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9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5005-5B5F-49B7-A571-690A5ACC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1E83F-2170-47E0-B856-AF90BFAE4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b="1" dirty="0"/>
              <a:t>E. Collecting Evidence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Done before filing the claim with the court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Online evidence should be collected by a notary in the PRC – there are very special procedures required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For physical evidence – first conduct an investigation to locate what is wanted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Then return with a notary to “do the buy” or accept the brochure etc. The notary will tape all this and retain the physical evidence to prepare a report for use in court </a:t>
            </a:r>
          </a:p>
          <a:p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28-4849-4467-B328-FA1CA17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6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B123-271A-496F-BCC3-4EC9027F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维权 </a:t>
            </a:r>
            <a:r>
              <a:rPr lang="en-US" altLang="zh-CN" b="1" dirty="0"/>
              <a:t>- </a:t>
            </a:r>
            <a:r>
              <a:rPr lang="en-US" b="1" dirty="0"/>
              <a:t>Enforcement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DB6E2-19F8-41E2-ACF3-73227973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17</a:t>
            </a:fld>
            <a:endParaRPr lang="en-US"/>
          </a:p>
        </p:txBody>
      </p:sp>
      <p:pic>
        <p:nvPicPr>
          <p:cNvPr id="5" name="Content Placeholder 9" descr="http://www.chinacourt.org/html/media/200901/20/76467.jpg">
            <a:extLst>
              <a:ext uri="{FF2B5EF4-FFF2-40B4-BE49-F238E27FC236}">
                <a16:creationId xmlns:a16="http://schemas.microsoft.com/office/drawing/2014/main" id="{4132F32E-F436-40E0-8A95-6913F16E9E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44913" y="2176463"/>
            <a:ext cx="4762500" cy="3362325"/>
          </a:xfrm>
        </p:spPr>
      </p:pic>
    </p:spTree>
    <p:extLst>
      <p:ext uri="{BB962C8B-B14F-4D97-AF65-F5344CB8AC3E}">
        <p14:creationId xmlns:p14="http://schemas.microsoft.com/office/powerpoint/2010/main" val="2236108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47CD-2E53-4622-BFFD-CF7D90C5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cs typeface="方正姚体"/>
              </a:rPr>
              <a:t>在中国打官司</a:t>
            </a:r>
            <a:r>
              <a:rPr lang="en-US" altLang="zh-CN" b="1" dirty="0">
                <a:cs typeface="方正姚体"/>
              </a:rPr>
              <a:t>- </a:t>
            </a:r>
            <a:r>
              <a:rPr lang="en-US" b="1" dirty="0"/>
              <a:t>Going to Court in China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65796-4F84-4693-9DDE-62EABC120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b="1" dirty="0"/>
          </a:p>
          <a:p>
            <a:r>
              <a:rPr lang="en-US" sz="3200" b="1" dirty="0"/>
              <a:t>F. Proceedings</a:t>
            </a:r>
          </a:p>
          <a:p>
            <a:endParaRPr lang="en-US" sz="3200" b="1" dirty="0"/>
          </a:p>
          <a:p>
            <a:pPr lvl="1"/>
            <a:r>
              <a:rPr lang="en-US" sz="3000" b="1" dirty="0"/>
              <a:t>File the statement of claim with some of the evidence</a:t>
            </a:r>
          </a:p>
          <a:p>
            <a:pPr lvl="1"/>
            <a:r>
              <a:rPr lang="en-US" sz="3000" b="1" dirty="0"/>
              <a:t>In about a week the court will decide on acceptance and serve the defendant</a:t>
            </a:r>
          </a:p>
          <a:p>
            <a:pPr lvl="1"/>
            <a:r>
              <a:rPr lang="en-US" sz="3000" b="1" dirty="0"/>
              <a:t>Initially the defendant will be given about a month to file its defense and evidence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57E6C-77E6-4C9C-BCBF-2E8F2BCA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9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9ECD-F52B-4989-A52A-3AB4B9BD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cs typeface="方正姚体"/>
              </a:rPr>
              <a:t>在中国打官司</a:t>
            </a:r>
            <a:r>
              <a:rPr lang="en-US" altLang="zh-CN" b="1" dirty="0">
                <a:cs typeface="方正姚体"/>
              </a:rPr>
              <a:t>- </a:t>
            </a:r>
            <a:r>
              <a:rPr lang="en-US" b="1" dirty="0"/>
              <a:t>Going to Court in China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74A4-C3BA-4C73-A7C6-367B18B3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200" b="1" dirty="0"/>
              <a:t>F. Proceedings</a:t>
            </a:r>
          </a:p>
          <a:p>
            <a:endParaRPr lang="en-US" sz="3200" b="1" dirty="0"/>
          </a:p>
          <a:p>
            <a:pPr lvl="1"/>
            <a:r>
              <a:rPr lang="en-US" sz="3000" b="1" dirty="0"/>
              <a:t>For domestic cases the decision is to be delivered within six months of the date of acceptance, or an explanation must be given to the Chief Judge of the court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Difficult cases are also considered by the Adjudicative Committee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Judges who hear the case may also mediate the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1FFA0-8B6E-469A-BF30-D95F9C15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9B41-4ADF-43C5-A3E6-E0C88330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简介 </a:t>
            </a:r>
            <a:r>
              <a:rPr lang="en-US" altLang="zh-CN" sz="4000" b="1" dirty="0"/>
              <a:t>- Introduction - </a:t>
            </a:r>
            <a:r>
              <a:rPr lang="zh-CN" altLang="en-US" sz="4000" b="1" dirty="0"/>
              <a:t>假冒伪劣 </a:t>
            </a:r>
            <a:r>
              <a:rPr lang="en-US" altLang="zh-CN" sz="4000" b="1" dirty="0"/>
              <a:t>- Counterfeiting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86F0D-92C5-4439-A0D9-49CC937F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n-US" sz="3600" dirty="0"/>
          </a:p>
          <a:p>
            <a:pPr>
              <a:buFontTx/>
              <a:buNone/>
            </a:pPr>
            <a:r>
              <a:rPr lang="en-US" sz="3600" dirty="0"/>
              <a:t>“… a tumultuous period in which the rigid hierarchies of colonial times finally dissolved, replaced by the more fluid social order of a democratic commercial society. Self-fashioning and self-advancement slowly became a viable way of life…”</a:t>
            </a:r>
          </a:p>
          <a:p>
            <a:pPr>
              <a:buFontTx/>
              <a:buNone/>
            </a:pPr>
            <a:endParaRPr lang="en-US" sz="3600" dirty="0"/>
          </a:p>
          <a:p>
            <a:pPr>
              <a:buFontTx/>
              <a:buNone/>
            </a:pPr>
            <a:r>
              <a:rPr lang="en-US" sz="3600" dirty="0"/>
              <a:t>Stephen </a:t>
            </a:r>
            <a:r>
              <a:rPr lang="en-US" sz="3600" dirty="0" err="1"/>
              <a:t>Mihm</a:t>
            </a:r>
            <a:r>
              <a:rPr lang="en-US" sz="3600" dirty="0"/>
              <a:t>, </a:t>
            </a:r>
            <a:r>
              <a:rPr lang="en-US" sz="3600" i="1" dirty="0"/>
              <a:t>A Nation of Counterfeiters</a:t>
            </a:r>
            <a:r>
              <a:rPr lang="en-US" sz="3600" dirty="0"/>
              <a:t>, p.24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F9822-4EE2-4294-A262-CCAB8635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02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31B1-69CA-4270-ACD3-33E8CC88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cs typeface="方正姚体"/>
              </a:rPr>
              <a:t>在中国打官司</a:t>
            </a:r>
            <a:r>
              <a:rPr lang="en-US" altLang="zh-CN" b="1" dirty="0">
                <a:cs typeface="方正姚体"/>
              </a:rPr>
              <a:t>- </a:t>
            </a:r>
            <a:r>
              <a:rPr lang="en-US" b="1" dirty="0"/>
              <a:t>Going to Court in China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AF7E8-EE98-4308-8399-FA1D67C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20</a:t>
            </a:fld>
            <a:endParaRPr lang="en-US"/>
          </a:p>
        </p:txBody>
      </p:sp>
      <p:pic>
        <p:nvPicPr>
          <p:cNvPr id="5" name="Content Placeholder 4" descr="http://www.chinacourt.org/zhibo/show_img.php?id=20941">
            <a:extLst>
              <a:ext uri="{FF2B5EF4-FFF2-40B4-BE49-F238E27FC236}">
                <a16:creationId xmlns:a16="http://schemas.microsoft.com/office/drawing/2014/main" id="{9A20DC46-B11E-4A46-9D79-99AA91BA5BD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663" y="1947863"/>
            <a:ext cx="5715000" cy="3819525"/>
          </a:xfrm>
        </p:spPr>
      </p:pic>
    </p:spTree>
    <p:extLst>
      <p:ext uri="{BB962C8B-B14F-4D97-AF65-F5344CB8AC3E}">
        <p14:creationId xmlns:p14="http://schemas.microsoft.com/office/powerpoint/2010/main" val="98515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D6D7-8F18-4D89-AFA8-61BA9E3E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结论 </a:t>
            </a:r>
            <a:r>
              <a:rPr lang="en-US" altLang="zh-CN" b="1" dirty="0"/>
              <a:t>- Conclusion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3243-D9B3-4834-8C76-E2391239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China supports IP </a:t>
            </a:r>
          </a:p>
          <a:p>
            <a:r>
              <a:rPr lang="en-US" sz="3200" b="1" dirty="0"/>
              <a:t>IP rights are enforceable</a:t>
            </a:r>
          </a:p>
          <a:p>
            <a:r>
              <a:rPr lang="en-US" sz="3200" b="1" dirty="0"/>
              <a:t>Contracts are enforceable</a:t>
            </a:r>
          </a:p>
          <a:p>
            <a:r>
              <a:rPr lang="en-US" sz="3200" b="1" dirty="0"/>
              <a:t>Wild west economy</a:t>
            </a:r>
          </a:p>
          <a:p>
            <a:r>
              <a:rPr lang="en-US" sz="3200" b="1" dirty="0"/>
              <a:t>Greater due diligence needed</a:t>
            </a:r>
          </a:p>
          <a:p>
            <a:r>
              <a:rPr lang="en-US" sz="3200" b="1" dirty="0"/>
              <a:t>Government will intervene more in the “public interest”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4E74F-21DE-4451-A2BE-25CE6334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78E0-E657-4455-B65A-21DDE673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有问题吗？</a:t>
            </a:r>
            <a:r>
              <a:rPr lang="en-US" altLang="zh-CN" b="1" dirty="0"/>
              <a:t>- Questions?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87D8A-93C5-4362-B329-D7A6824A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22</a:t>
            </a:fld>
            <a:endParaRPr lang="en-US"/>
          </a:p>
        </p:txBody>
      </p:sp>
      <p:pic>
        <p:nvPicPr>
          <p:cNvPr id="5" name="Content Placeholder 4" descr="http://www.chinacourt.org/zhibo/show_img.php?id=20947">
            <a:extLst>
              <a:ext uri="{FF2B5EF4-FFF2-40B4-BE49-F238E27FC236}">
                <a16:creationId xmlns:a16="http://schemas.microsoft.com/office/drawing/2014/main" id="{8FEE8017-3B09-4896-86F8-C614417EA43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68663" y="1947863"/>
            <a:ext cx="5715000" cy="3819525"/>
          </a:xfrm>
        </p:spPr>
      </p:pic>
    </p:spTree>
    <p:extLst>
      <p:ext uri="{BB962C8B-B14F-4D97-AF65-F5344CB8AC3E}">
        <p14:creationId xmlns:p14="http://schemas.microsoft.com/office/powerpoint/2010/main" val="4176652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01B-365E-44E6-BCC3-A01A8EDF6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124561"/>
            <a:ext cx="10058400" cy="23310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ЭФФЕКТИВНАЯ </a:t>
            </a:r>
            <a:r>
              <a:rPr lang="ru-RU" sz="3200" b="1"/>
              <a:t>ЗАЩИТА ИНТЕЛЛЕКТУАЛЬНОЙ СОБСТВЕННОСТИ В </a:t>
            </a:r>
            <a:r>
              <a:rPr lang="ru-RU" sz="3200" b="1" dirty="0"/>
              <a:t>КИТАЕ </a:t>
            </a:r>
            <a:br>
              <a:rPr lang="en-US" sz="3200" b="1" dirty="0"/>
            </a:br>
            <a:br>
              <a:rPr lang="en-US" sz="3200" b="1" dirty="0"/>
            </a:br>
            <a:r>
              <a:rPr lang="zh-CN" altLang="en-US" sz="3200" b="1" dirty="0"/>
              <a:t>如何在中国有效地保护知识产权</a:t>
            </a:r>
            <a:br>
              <a:rPr lang="en-US" altLang="zh-CN" sz="3200" b="1" dirty="0"/>
            </a:br>
            <a:br>
              <a:rPr lang="en-US" altLang="zh-CN" sz="3200" b="1" dirty="0"/>
            </a:br>
            <a:r>
              <a:rPr lang="en-US" sz="3200" b="1" dirty="0"/>
              <a:t>HOW TO EFFECTIVELY PROTECT IP IN CHINA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DB16F-ABEB-4610-AC7A-7149B2351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CN" sz="1800" dirty="0"/>
              <a:t>ПОЛ ДЖОУНС </a:t>
            </a:r>
            <a:r>
              <a:rPr lang="en-US" altLang="zh-CN" sz="1800" dirty="0"/>
              <a:t> </a:t>
            </a:r>
            <a:r>
              <a:rPr lang="en-US" altLang="zh-CN" sz="1800" b="1" dirty="0"/>
              <a:t>Paul Jones</a:t>
            </a:r>
            <a:r>
              <a:rPr lang="en-US" altLang="zh-CN" sz="1800" dirty="0"/>
              <a:t>  </a:t>
            </a:r>
            <a:r>
              <a:rPr lang="zh-CN" altLang="en-US" sz="1800" dirty="0"/>
              <a:t>钟保禄</a:t>
            </a:r>
            <a:endParaRPr lang="en-US" altLang="zh-CN" sz="1800" dirty="0"/>
          </a:p>
          <a:p>
            <a:pPr algn="ctr"/>
            <a:r>
              <a:rPr lang="en-US" altLang="zh-CN" sz="1800" dirty="0"/>
              <a:t>www.jonesco-law.ca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66515-0DAC-4D78-9B87-62F9445224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16828" r="2167" b="18745"/>
          <a:stretch/>
        </p:blipFill>
        <p:spPr>
          <a:xfrm>
            <a:off x="0" y="0"/>
            <a:ext cx="11688896" cy="165253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521C9-D025-4EF4-9DE7-198BED88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B9EE-56C7-49EF-91A2-F49DC6EB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/>
              <a:t>遵守中国的法律 </a:t>
            </a:r>
            <a:r>
              <a:rPr lang="en-US" altLang="zh-CN" sz="4400" b="1" dirty="0"/>
              <a:t>- </a:t>
            </a:r>
            <a:r>
              <a:rPr lang="en-CA" sz="4400" b="1" dirty="0"/>
              <a:t>Compliance in  China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E48F-D5BF-4FBC-A0D1-024F52C0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4000" b="1" dirty="0"/>
              <a:t>Things to remember:</a:t>
            </a:r>
          </a:p>
          <a:p>
            <a:pPr>
              <a:buFontTx/>
              <a:buNone/>
            </a:pPr>
            <a:r>
              <a:rPr lang="en-US" dirty="0"/>
              <a:t>	- </a:t>
            </a:r>
            <a:r>
              <a:rPr lang="en-US" sz="2300" dirty="0"/>
              <a:t>Constitutional Structure: Officially a “Unitary State”</a:t>
            </a:r>
          </a:p>
          <a:p>
            <a:pPr>
              <a:buFontTx/>
              <a:buNone/>
            </a:pPr>
            <a:r>
              <a:rPr lang="en-US" sz="2300" dirty="0"/>
              <a:t>		</a:t>
            </a:r>
            <a:r>
              <a:rPr lang="en-US" sz="2300" b="1" dirty="0"/>
              <a:t>BUT - </a:t>
            </a:r>
            <a:r>
              <a:rPr lang="zh-CN" altLang="en-US" sz="2300" dirty="0"/>
              <a:t>山高皇帝远 </a:t>
            </a:r>
            <a:r>
              <a:rPr lang="en-US" altLang="zh-CN" sz="2300" dirty="0"/>
              <a:t>– The mountains are high and the Emperor is far away</a:t>
            </a:r>
          </a:p>
          <a:p>
            <a:pPr>
              <a:buFontTx/>
              <a:buNone/>
            </a:pP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- Constitutional amendment 1999 -</a:t>
            </a:r>
            <a:r>
              <a:rPr lang="zh-CN" altLang="en-US" sz="2300" dirty="0"/>
              <a:t>依法治国 </a:t>
            </a:r>
            <a:r>
              <a:rPr lang="en-US" altLang="zh-CN" sz="2300" dirty="0"/>
              <a:t>– “rule of law” or “rule by law”</a:t>
            </a:r>
          </a:p>
          <a:p>
            <a:pPr>
              <a:buFontTx/>
              <a:buNone/>
            </a:pPr>
            <a:r>
              <a:rPr lang="en-US" altLang="zh-CN" sz="2300" dirty="0"/>
              <a:t>		About 2005 started to post court decisions online – now about 40 million available</a:t>
            </a:r>
            <a:r>
              <a:rPr lang="en-US" sz="2300" dirty="0"/>
              <a:t>		</a:t>
            </a:r>
          </a:p>
          <a:p>
            <a:pPr>
              <a:buFontTx/>
              <a:buNone/>
            </a:pPr>
            <a:r>
              <a:rPr lang="en-US" sz="2300" dirty="0"/>
              <a:t>	- Reform and Opening Up (</a:t>
            </a:r>
            <a:r>
              <a:rPr lang="zh-CN" altLang="en-US" sz="2300" dirty="0"/>
              <a:t>改革开放</a:t>
            </a:r>
            <a:r>
              <a:rPr lang="en-US" altLang="zh-CN" sz="2300" dirty="0"/>
              <a:t>)</a:t>
            </a:r>
            <a:r>
              <a:rPr lang="zh-CN" altLang="en-US" sz="2300" dirty="0"/>
              <a:t> </a:t>
            </a:r>
            <a:r>
              <a:rPr lang="en-US" sz="2300" dirty="0"/>
              <a:t>is not a direct process:</a:t>
            </a:r>
          </a:p>
          <a:p>
            <a:pPr>
              <a:buFontTx/>
              <a:buNone/>
            </a:pPr>
            <a:r>
              <a:rPr lang="en-US" sz="2300" dirty="0"/>
              <a:t>		</a:t>
            </a:r>
            <a:r>
              <a:rPr lang="zh-CN" altLang="en-US" sz="2300" dirty="0"/>
              <a:t>摸着石头过河 </a:t>
            </a:r>
            <a:r>
              <a:rPr lang="en-US" altLang="zh-CN" sz="2300" dirty="0"/>
              <a:t>- to cross the river by feeling for the stones</a:t>
            </a:r>
            <a:endParaRPr lang="en-US" sz="23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3E568-AE13-4E55-A115-B5606237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7E985-2806-41BE-91E4-623BF5F3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D182BE8-59E7-484B-88F3-F9C74B6431D5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50" y="1843088"/>
            <a:ext cx="3238500" cy="40386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9AB2E4-7E90-4D29-9F43-F954A665CA30}"/>
              </a:ext>
            </a:extLst>
          </p:cNvPr>
          <p:cNvSpPr txBox="1">
            <a:spLocks/>
          </p:cNvSpPr>
          <p:nvPr/>
        </p:nvSpPr>
        <p:spPr>
          <a:xfrm>
            <a:off x="4916648" y="1594432"/>
            <a:ext cx="4038600" cy="452596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sz="2800" b="1" dirty="0"/>
              <a:t>1902 a translation of the German Civil Code (</a:t>
            </a:r>
            <a:r>
              <a:rPr lang="en-US" sz="2800" b="1" dirty="0" err="1"/>
              <a:t>Bürgerliches</a:t>
            </a:r>
            <a:r>
              <a:rPr lang="en-US" sz="2800" b="1" dirty="0"/>
              <a:t> </a:t>
            </a:r>
            <a:r>
              <a:rPr lang="en-US" sz="2800" b="1" dirty="0" err="1"/>
              <a:t>Gesetzbuch</a:t>
            </a:r>
            <a:r>
              <a:rPr lang="en-US" sz="2800" b="1" dirty="0"/>
              <a:t>) was presented to the Dowager Empress </a:t>
            </a:r>
            <a:r>
              <a:rPr lang="en-US" sz="2800" b="1" dirty="0" err="1"/>
              <a:t>Cixi</a:t>
            </a:r>
            <a:r>
              <a:rPr lang="en-US" sz="2800" b="1" dirty="0"/>
              <a:t>.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DA3AF1B-39FE-4387-8AB3-5F2DDD08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0AFF5DF0-8F31-4779-8FB8-B68F2858A6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165DE2B-F231-4D40-87A1-803A424C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1081"/>
            <a:ext cx="10058400" cy="1450757"/>
          </a:xfrm>
        </p:spPr>
        <p:txBody>
          <a:bodyPr/>
          <a:lstStyle/>
          <a:p>
            <a:r>
              <a:rPr lang="zh-CN" altLang="en-US" b="1" dirty="0"/>
              <a:t>民法体系 </a:t>
            </a:r>
            <a:r>
              <a:rPr lang="en-US" altLang="zh-CN" b="1" dirty="0"/>
              <a:t>– Civil Law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854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D4BD-DFD2-4F17-A1DC-B9413BE9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基本状况 </a:t>
            </a:r>
            <a:r>
              <a:rPr lang="en-US" b="1" dirty="0"/>
              <a:t>Basic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A721B-3FE8-4EC4-949E-57FE8B872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b="1" dirty="0"/>
          </a:p>
          <a:p>
            <a:r>
              <a:rPr lang="en-US" sz="2400" b="1" dirty="0"/>
              <a:t>China has IP laws that meet international standards </a:t>
            </a:r>
          </a:p>
          <a:p>
            <a:pPr>
              <a:buFontTx/>
              <a:buNone/>
            </a:pPr>
            <a:endParaRPr lang="en-US" sz="2400" b="1" dirty="0"/>
          </a:p>
          <a:p>
            <a:r>
              <a:rPr lang="en-US" sz="2400" b="1" dirty="0"/>
              <a:t>Chinese courts do enforce IP rights, and particularly IP rights held by foreign parties</a:t>
            </a:r>
          </a:p>
          <a:p>
            <a:pPr>
              <a:buFontTx/>
              <a:buNone/>
            </a:pPr>
            <a:endParaRPr lang="en-US" sz="2400" b="1" dirty="0"/>
          </a:p>
          <a:p>
            <a:r>
              <a:rPr lang="en-US" sz="2400" b="1" dirty="0"/>
              <a:t>The PRC does have a “wild west” economy</a:t>
            </a:r>
          </a:p>
          <a:p>
            <a:pPr>
              <a:buFontTx/>
              <a:buNone/>
            </a:pPr>
            <a:endParaRPr lang="en-US" sz="2400" b="1" dirty="0"/>
          </a:p>
          <a:p>
            <a:r>
              <a:rPr lang="en-US" sz="2400" b="1" dirty="0"/>
              <a:t>To a large extent the threat to IP from counterfeiters can be costed and managed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C6D07-FCEE-4645-9C96-BF357042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A847-5DA2-463B-B72B-DA71EAEA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zh-CN" altLang="en-US" b="1" dirty="0">
                <a:ea typeface="方正姚体"/>
                <a:cs typeface="方正姚体"/>
              </a:rPr>
              <a:t>在中国打官司</a:t>
            </a:r>
            <a:r>
              <a:rPr lang="en-US" altLang="zh-CN" b="1" dirty="0">
                <a:ea typeface="方正姚体"/>
                <a:cs typeface="方正姚体"/>
              </a:rPr>
              <a:t>- </a:t>
            </a:r>
            <a:r>
              <a:rPr lang="en-US" b="1" dirty="0"/>
              <a:t>Going to Court in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7EEB3-0675-4385-8A4B-F5187DA1F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  <a:defRPr/>
            </a:pPr>
            <a:r>
              <a:rPr lang="en-US" b="1" dirty="0"/>
              <a:t>Enforcement of Contracts – </a:t>
            </a:r>
          </a:p>
          <a:p>
            <a:pPr lvl="3">
              <a:defRPr/>
            </a:pPr>
            <a:r>
              <a:rPr lang="en-US" sz="2000" b="1" dirty="0"/>
              <a:t>World Bank – </a:t>
            </a:r>
            <a:r>
              <a:rPr lang="en-US" sz="2000" b="1" dirty="0">
                <a:hlinkClick r:id="rId2"/>
              </a:rPr>
              <a:t>www.doingbusiness.org/EconomyRankings</a:t>
            </a:r>
            <a:r>
              <a:rPr lang="en-US" sz="2000" b="1" dirty="0"/>
              <a:t> </a:t>
            </a:r>
          </a:p>
          <a:p>
            <a:pPr lvl="3">
              <a:defRPr/>
            </a:pPr>
            <a:r>
              <a:rPr lang="en-US" sz="2000" b="1" dirty="0"/>
              <a:t>Based on procedures, time and cost</a:t>
            </a:r>
            <a:endParaRPr lang="en-CA" sz="2000" b="1" dirty="0"/>
          </a:p>
          <a:p>
            <a:pPr lvl="3">
              <a:defRPr/>
            </a:pPr>
            <a:endParaRPr lang="en-CA" sz="2000" b="1" dirty="0"/>
          </a:p>
          <a:p>
            <a:pPr lvl="4">
              <a:defRPr/>
            </a:pPr>
            <a:r>
              <a:rPr lang="en-CA" sz="2000" b="1" dirty="0"/>
              <a:t>People’s Republic of China - 5</a:t>
            </a:r>
            <a:r>
              <a:rPr lang="en-CA" sz="2000" b="1" baseline="30000" dirty="0"/>
              <a:t>th</a:t>
            </a:r>
            <a:r>
              <a:rPr lang="en-CA" sz="2000" b="1" dirty="0"/>
              <a:t> </a:t>
            </a:r>
          </a:p>
          <a:p>
            <a:pPr lvl="4">
              <a:defRPr/>
            </a:pPr>
            <a:endParaRPr lang="en-CA" sz="2000" b="1" dirty="0"/>
          </a:p>
          <a:p>
            <a:pPr lvl="4">
              <a:defRPr/>
            </a:pPr>
            <a:r>
              <a:rPr lang="en-CA" sz="2000" b="1" dirty="0"/>
              <a:t>United States – 16</a:t>
            </a:r>
            <a:r>
              <a:rPr lang="en-CA" sz="2000" b="1" baseline="30000" dirty="0"/>
              <a:t>th</a:t>
            </a:r>
          </a:p>
          <a:p>
            <a:pPr lvl="4">
              <a:defRPr/>
            </a:pPr>
            <a:endParaRPr lang="en-CA" sz="2000" b="1" dirty="0"/>
          </a:p>
          <a:p>
            <a:pPr lvl="4">
              <a:defRPr/>
            </a:pPr>
            <a:r>
              <a:rPr lang="en-CA" sz="2000" b="1" dirty="0"/>
              <a:t>Russian Federation  – 18</a:t>
            </a:r>
            <a:r>
              <a:rPr lang="en-CA" sz="2000" b="1" baseline="30000" dirty="0"/>
              <a:t>th</a:t>
            </a:r>
            <a:r>
              <a:rPr lang="en-CA" sz="2000" b="1" dirty="0"/>
              <a:t> </a:t>
            </a:r>
          </a:p>
          <a:p>
            <a:pPr lvl="4">
              <a:defRPr/>
            </a:pPr>
            <a:endParaRPr lang="en-CA" sz="2000" b="1" dirty="0"/>
          </a:p>
          <a:p>
            <a:pPr lvl="4">
              <a:defRPr/>
            </a:pPr>
            <a:r>
              <a:rPr lang="en-CA" sz="2000" b="1" dirty="0"/>
              <a:t>Canada – 114</a:t>
            </a:r>
            <a:r>
              <a:rPr lang="en-CA" sz="2000" b="1" baseline="30000" dirty="0"/>
              <a:t>th</a:t>
            </a:r>
            <a:r>
              <a:rPr lang="en-CA" sz="2000" b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6658F-B204-4FD4-9B6E-65DAC73B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3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5976-7263-4081-A04A-26A5A28B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前期工作 </a:t>
            </a:r>
            <a:r>
              <a:rPr lang="en-US" b="1" dirty="0"/>
              <a:t>Getting Started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8670-B1A2-46D6-AC27-DEFCD2F4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A. Survey the Existing Portfolio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Uniform client name in Chinese</a:t>
            </a:r>
          </a:p>
          <a:p>
            <a:pPr lvl="1"/>
            <a:r>
              <a:rPr lang="en-US" sz="2000" b="1" dirty="0"/>
              <a:t>Mixed ownership - - sometimes subsidiaries</a:t>
            </a:r>
          </a:p>
          <a:p>
            <a:pPr lvl="1"/>
            <a:r>
              <a:rPr lang="en-US" sz="2000" b="1" dirty="0"/>
              <a:t>Key trademarks missing</a:t>
            </a:r>
          </a:p>
          <a:p>
            <a:pPr lvl="1"/>
            <a:r>
              <a:rPr lang="en-US" sz="2000" b="1" dirty="0"/>
              <a:t>Patents missing</a:t>
            </a:r>
          </a:p>
          <a:p>
            <a:pPr lvl="1"/>
            <a:r>
              <a:rPr lang="en-US" sz="2000" b="1" dirty="0"/>
              <a:t>Existing Manufacturing Agreements </a:t>
            </a:r>
          </a:p>
          <a:p>
            <a:pPr lvl="3"/>
            <a:r>
              <a:rPr lang="en-US" sz="1600" b="1" dirty="0"/>
              <a:t>English only, including the name of the Chinese party</a:t>
            </a:r>
          </a:p>
          <a:p>
            <a:pPr lvl="3"/>
            <a:r>
              <a:rPr lang="en-US" sz="1600" b="1" dirty="0"/>
              <a:t>Use American laws and courts</a:t>
            </a:r>
          </a:p>
          <a:p>
            <a:pPr lvl="3"/>
            <a:r>
              <a:rPr lang="en-US" sz="1600" b="1" dirty="0"/>
              <a:t>No liquidated damage provisions</a:t>
            </a:r>
          </a:p>
          <a:p>
            <a:pPr lvl="3"/>
            <a:r>
              <a:rPr lang="en-US" sz="1600" b="1" dirty="0"/>
              <a:t>Ownership of IP rights and molds not clearly defined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60BF7-0516-428A-AE9D-233A6A86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E6FC-05A3-48C3-B88F-80222F74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前期工作 </a:t>
            </a:r>
            <a:r>
              <a:rPr lang="en-US" b="1" dirty="0"/>
              <a:t>Getting Started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1EB63-808F-4E19-A448-BC5989AB2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B. Survey the Market for Infringers</a:t>
            </a:r>
            <a:endParaRPr lang="en-US" b="1" dirty="0"/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Check Alibaba in English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Check Alibaba and other sites in Chinese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Trade Shows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Client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9F46E-B2A3-4E52-8D21-BA97A04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6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CC22-7F1A-46B9-8255-7E693325C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前期工作 </a:t>
            </a:r>
            <a:r>
              <a:rPr lang="en-US" b="1" dirty="0"/>
              <a:t>Getting Started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9C36-0F32-4192-BA36-73836631A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C. Identify Legal Issues</a:t>
            </a:r>
            <a:endParaRPr lang="en-US" b="1" dirty="0"/>
          </a:p>
          <a:p>
            <a:endParaRPr lang="en-US" sz="3200" b="1" dirty="0"/>
          </a:p>
          <a:p>
            <a:pPr lvl="1"/>
            <a:r>
              <a:rPr lang="en-US" sz="3000" b="1" dirty="0"/>
              <a:t>OEM (</a:t>
            </a:r>
            <a:r>
              <a:rPr lang="en-US" sz="3000" dirty="0"/>
              <a:t>original equipment manufacturer</a:t>
            </a:r>
            <a:r>
              <a:rPr lang="en-US" sz="3000" b="1" dirty="0"/>
              <a:t>) Rule and other jurisdictions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Marks of Competitors 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PRC Rules for the Collection of Evidence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/>
              <a:t>Enforcement Options – courts, administrative action, AIC raids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435D6-029D-441A-AFCB-1EF54E6D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76-6371-4CBF-B337-EC08B4BED4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37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358</TotalTime>
  <Words>977</Words>
  <Application>Microsoft Office PowerPoint</Application>
  <PresentationFormat>Widescreen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Retrospect</vt:lpstr>
      <vt:lpstr>ЭФФЕКТИВНАЯ ЗАЩИТА ИНТЕЛЛЕКТУАЛЬНОЙ СОБСТВЕННОСТИ В КИТАЕ   如何在中国有效地保护知识产权  HOW TO EFFECTIVELY PROTECT IP IN CHINA </vt:lpstr>
      <vt:lpstr>简介 - Introduction - 假冒伪劣 - Counterfeiting</vt:lpstr>
      <vt:lpstr>遵守中国的法律 - Compliance in  China</vt:lpstr>
      <vt:lpstr>民法体系 – Civil Law System</vt:lpstr>
      <vt:lpstr>基本状况 Basic Advice</vt:lpstr>
      <vt:lpstr>在中国打官司- Going to Court in China</vt:lpstr>
      <vt:lpstr>前期工作 Getting Started </vt:lpstr>
      <vt:lpstr>前期工作 Getting Started </vt:lpstr>
      <vt:lpstr>前期工作 Getting Started </vt:lpstr>
      <vt:lpstr>前期工作 Getting Started </vt:lpstr>
      <vt:lpstr>维权 - Enforcement</vt:lpstr>
      <vt:lpstr>维权 - Enforcement</vt:lpstr>
      <vt:lpstr>维权 - Enforcement</vt:lpstr>
      <vt:lpstr>维权 - Enforcement</vt:lpstr>
      <vt:lpstr>维权 - Enforcement</vt:lpstr>
      <vt:lpstr>维权 - Enforcement</vt:lpstr>
      <vt:lpstr>维权 - Enforcement</vt:lpstr>
      <vt:lpstr>在中国打官司- Going to Court in China</vt:lpstr>
      <vt:lpstr>在中国打官司- Going to Court in China</vt:lpstr>
      <vt:lpstr>在中国打官司- Going to Court in China</vt:lpstr>
      <vt:lpstr>结论 - Conclusion</vt:lpstr>
      <vt:lpstr>有问题吗？- Questions?</vt:lpstr>
      <vt:lpstr>ЭФФЕКТИВНАЯ ЗАЩИТА ИНТЕЛЛЕКТУАЛЬНОЙ СОБСТВЕННОСТИ В КИТАЕ   如何在中国有效地保护知识产权  HOW TO EFFECTIVELY PROTECT IP IN CHINA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Jones</dc:creator>
  <cp:lastModifiedBy>Paul Jones</cp:lastModifiedBy>
  <cp:revision>25</cp:revision>
  <dcterms:created xsi:type="dcterms:W3CDTF">2018-04-20T15:49:15Z</dcterms:created>
  <dcterms:modified xsi:type="dcterms:W3CDTF">2018-04-21T08:51:58Z</dcterms:modified>
</cp:coreProperties>
</file>